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96" r:id="rId2"/>
    <p:sldId id="423" r:id="rId3"/>
    <p:sldId id="451" r:id="rId4"/>
    <p:sldId id="395" r:id="rId5"/>
    <p:sldId id="447" r:id="rId6"/>
    <p:sldId id="448" r:id="rId7"/>
    <p:sldId id="425" r:id="rId8"/>
    <p:sldId id="424" r:id="rId9"/>
    <p:sldId id="426" r:id="rId10"/>
    <p:sldId id="427" r:id="rId11"/>
    <p:sldId id="428" r:id="rId12"/>
    <p:sldId id="449" r:id="rId13"/>
    <p:sldId id="429" r:id="rId14"/>
    <p:sldId id="430" r:id="rId15"/>
    <p:sldId id="431" r:id="rId16"/>
    <p:sldId id="432" r:id="rId17"/>
    <p:sldId id="434" r:id="rId18"/>
    <p:sldId id="433" r:id="rId19"/>
    <p:sldId id="435" r:id="rId20"/>
    <p:sldId id="436" r:id="rId21"/>
    <p:sldId id="437" r:id="rId22"/>
    <p:sldId id="438" r:id="rId23"/>
    <p:sldId id="439" r:id="rId24"/>
    <p:sldId id="440" r:id="rId25"/>
    <p:sldId id="446" r:id="rId26"/>
    <p:sldId id="441" r:id="rId27"/>
    <p:sldId id="443" r:id="rId28"/>
    <p:sldId id="444" r:id="rId29"/>
    <p:sldId id="445" r:id="rId30"/>
    <p:sldId id="397" r:id="rId31"/>
  </p:sldIdLst>
  <p:sldSz cx="12188825" cy="6858000"/>
  <p:notesSz cx="6797675" cy="9928225"/>
  <p:embeddedFontLst>
    <p:embeddedFont>
      <p:font typeface="AU Peto" panose="040C0B07020602020301" pitchFamily="82" charset="0"/>
      <p:regular r:id="rId34"/>
      <p:bold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AU Passata" panose="020B0503030502030804" pitchFamily="34" charset="0"/>
      <p:regular r:id="rId40"/>
      <p:bold r:id="rId41"/>
    </p:embeddedFont>
    <p:embeddedFont>
      <p:font typeface="Wingdings 3" panose="05040102010807070707" pitchFamily="18" charset="2"/>
      <p:regular r:id="rId42"/>
    </p:embeddedFont>
    <p:embeddedFont>
      <p:font typeface="AU Passata Light" panose="020B0303030902030804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6" autoAdjust="0"/>
    <p:restoredTop sz="95357" autoAdjust="0"/>
  </p:normalViewPr>
  <p:slideViewPr>
    <p:cSldViewPr snapToObjects="1" showGuides="1">
      <p:cViewPr varScale="1">
        <p:scale>
          <a:sx n="59" d="100"/>
          <a:sy n="59" d="100"/>
        </p:scale>
        <p:origin x="31" y="269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4238" y="31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285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44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73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0729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394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567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343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365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96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348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37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323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666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24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988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024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047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312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646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537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791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92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2893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63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66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619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44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808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65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48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 smtClean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STTMALST</a:t>
            </a: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bg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8030212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34609612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APRIL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ING. DR. Henrik Daniel Kjeldsen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2855328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759605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 dirty="0"/>
              <a:t>05/07/2018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ASSOCIATE 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434840769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ING. DR. Henrik Daniel Kjeldsen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 smtClean="0">
                <a:solidFill>
                  <a:schemeClr val="tx1"/>
                </a:solidFill>
                <a:latin typeface="+mn-lt"/>
              </a:rPr>
              <a:t>STTMALST</a:t>
            </a: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 School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12/09/2022</a:t>
            </a:fld>
            <a:r>
              <a:rPr lang="en-GB"/>
              <a:t>05/07/2018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19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2688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59" y="958443"/>
            <a:ext cx="5026823" cy="28975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METRICS (SCORES)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48265"/>
          <a:stretch/>
        </p:blipFill>
        <p:spPr>
          <a:xfrm>
            <a:off x="6238428" y="3933056"/>
            <a:ext cx="4922687" cy="2238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64364"/>
          <a:stretch/>
        </p:blipFill>
        <p:spPr>
          <a:xfrm>
            <a:off x="837828" y="3861048"/>
            <a:ext cx="5032439" cy="2347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54651" y="3622450"/>
            <a:ext cx="1517863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1-specificity</a:t>
            </a:r>
            <a:endParaRPr lang="da-DK" sz="16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5966972" y="1777922"/>
            <a:ext cx="1517863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sensitivity</a:t>
            </a:r>
            <a:endParaRPr lang="da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34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METRICS (SCORES)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3399"/>
          <a:stretch/>
        </p:blipFill>
        <p:spPr>
          <a:xfrm>
            <a:off x="2566020" y="2060848"/>
            <a:ext cx="8087272" cy="33123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64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nfusion matr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1412776"/>
            <a:ext cx="6282204" cy="471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METRICS (SCORES)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11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ROC CASE STUDY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851919"/>
            <a:ext cx="7646106" cy="540060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73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ROC CASE STUDY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" y="130778"/>
            <a:ext cx="12168671" cy="65964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921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ROC CASE STUDY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" y="17992"/>
            <a:ext cx="12168671" cy="68220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1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ROC CASE STUDY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" y="222226"/>
            <a:ext cx="12168671" cy="64135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63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ROC CASE STUDY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" y="237467"/>
            <a:ext cx="12168671" cy="63830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049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ROC CASE STUDY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" y="-15539"/>
            <a:ext cx="12174767" cy="68890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53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ROC CASE STUDY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" y="-3346"/>
            <a:ext cx="12168671" cy="686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89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88B96-96DD-4343-A2E1-91BB06314E05}"/>
              </a:ext>
            </a:extLst>
          </p:cNvPr>
          <p:cNvSpPr/>
          <p:nvPr/>
        </p:nvSpPr>
        <p:spPr>
          <a:xfrm>
            <a:off x="477788" y="116632"/>
            <a:ext cx="11233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ENGINEERING MACHINE LEARNING</a:t>
            </a:r>
          </a:p>
          <a:p>
            <a:pPr lvl="0" algn="ctr">
              <a:lnSpc>
                <a:spcPct val="100000"/>
              </a:lnSpc>
            </a:pPr>
            <a:r>
              <a:rPr lang="en-US" altLang="en-US" sz="5400" b="1" dirty="0">
                <a:solidFill>
                  <a:srgbClr val="FFFFFF"/>
                </a:solidFill>
                <a:latin typeface="AU Passata"/>
              </a:rPr>
              <a:t>HEALTH TECHNOLOGY</a:t>
            </a:r>
            <a:endParaRPr lang="en-US" sz="5400" b="1" dirty="0">
              <a:solidFill>
                <a:srgbClr val="FFFFFF"/>
              </a:solidFill>
              <a:latin typeface="AU Passat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E6AF8-3F15-46B7-A844-7DC8DD23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56" t="14304" r="46457" b="77483"/>
          <a:stretch/>
        </p:blipFill>
        <p:spPr>
          <a:xfrm>
            <a:off x="2196933" y="852971"/>
            <a:ext cx="432048" cy="281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814" y="2020383"/>
            <a:ext cx="7178005" cy="4044050"/>
          </a:xfrm>
          <a:prstGeom prst="rect">
            <a:avLst/>
          </a:prstGeom>
          <a:effectLst>
            <a:innerShdw blurRad="114300">
              <a:srgbClr val="002546"/>
            </a:innerShdw>
          </a:effectLst>
        </p:spPr>
      </p:pic>
      <p:sp>
        <p:nvSpPr>
          <p:cNvPr id="2" name="Rectangle 1"/>
          <p:cNvSpPr/>
          <p:nvPr/>
        </p:nvSpPr>
        <p:spPr>
          <a:xfrm>
            <a:off x="2380520" y="2002386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da-DK" sz="800" dirty="0"/>
              <a:t>https://towardsdatascience.com/understanding-cancer-using-machine-learning-84087258ee18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4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GRADIENT DESCENT OPTIMIZATION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700808"/>
            <a:ext cx="6044626" cy="6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28" y="2564904"/>
            <a:ext cx="6575670" cy="35593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8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GRADIENT DESCENT OPTIMIZATION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8" y="1700642"/>
            <a:ext cx="5330180" cy="2536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404" y="3501008"/>
            <a:ext cx="5184576" cy="2508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75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GRADIENT DESCENT OPTIMIZATION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524" y="1597611"/>
            <a:ext cx="8570472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02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GRADIENT DESCENT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1" y="1604128"/>
            <a:ext cx="9272437" cy="4489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16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POLYNOMIAL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662"/>
          <a:stretch/>
        </p:blipFill>
        <p:spPr>
          <a:xfrm>
            <a:off x="2133972" y="1621339"/>
            <a:ext cx="7842435" cy="4392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897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POLYNOMIAL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49903"/>
          <a:stretch/>
        </p:blipFill>
        <p:spPr>
          <a:xfrm>
            <a:off x="909836" y="1748410"/>
            <a:ext cx="4552666" cy="3418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2981"/>
          <a:stretch/>
        </p:blipFill>
        <p:spPr>
          <a:xfrm>
            <a:off x="5757160" y="2204864"/>
            <a:ext cx="5661386" cy="399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36" y="5317988"/>
            <a:ext cx="4499888" cy="772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2133972" y="6021288"/>
            <a:ext cx="2808312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08660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POLYNOMIAL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1752829"/>
            <a:ext cx="7698415" cy="44828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46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REGULARIZATION AGAINST OVERFITTING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284" y="2132856"/>
            <a:ext cx="6178951" cy="333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70" y="2996952"/>
            <a:ext cx="3492450" cy="96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6" y="1899925"/>
            <a:ext cx="3458869" cy="99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04" y="4221088"/>
            <a:ext cx="4115582" cy="7737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85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DECISION BOUNDARIES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8" y="1844824"/>
            <a:ext cx="8721990" cy="39084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8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DECISION BOUNDARIES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028" y="1628800"/>
            <a:ext cx="6617457" cy="4556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70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9836" y="1135946"/>
            <a:ext cx="7344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GROUPS</a:t>
            </a:r>
          </a:p>
          <a:p>
            <a:pPr>
              <a:lnSpc>
                <a:spcPct val="100000"/>
              </a:lnSpc>
            </a:pP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550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9488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69" y="895612"/>
            <a:ext cx="11218925" cy="59949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9836" y="1135946"/>
            <a:ext cx="7344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DOUBLE </a:t>
            </a:r>
          </a:p>
          <a:p>
            <a:pPr>
              <a:lnSpc>
                <a:spcPct val="100000"/>
              </a:lnSpc>
            </a:pPr>
            <a:r>
              <a:rPr lang="da-DK" sz="2400" b="1" dirty="0" smtClean="0"/>
              <a:t>DIAMOND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195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7" y="1135946"/>
            <a:ext cx="3168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err="1" smtClean="0"/>
              <a:t>model.fit</a:t>
            </a:r>
            <a:r>
              <a:rPr lang="da-DK" sz="2400" b="1" dirty="0"/>
              <a:t>() </a:t>
            </a:r>
            <a:r>
              <a:rPr lang="da-DK" sz="2400" b="1" dirty="0" err="1" smtClean="0"/>
              <a:t>model.predict</a:t>
            </a:r>
            <a:r>
              <a:rPr lang="da-DK" sz="2400" b="1" dirty="0"/>
              <a:t>() </a:t>
            </a:r>
            <a:r>
              <a:rPr lang="da-DK" sz="2400" b="1" dirty="0" err="1"/>
              <a:t>model.fit_transform</a:t>
            </a:r>
            <a:r>
              <a:rPr lang="da-DK" sz="2400" b="1" dirty="0" smtClean="0"/>
              <a:t>()</a:t>
            </a:r>
          </a:p>
          <a:p>
            <a:pPr>
              <a:lnSpc>
                <a:spcPct val="100000"/>
              </a:lnSpc>
            </a:pPr>
            <a:r>
              <a:rPr lang="da-DK" sz="2400" b="1" dirty="0" err="1"/>
              <a:t>model.transform</a:t>
            </a:r>
            <a:r>
              <a:rPr lang="da-DK" sz="2400" b="1" dirty="0" smtClean="0"/>
              <a:t>()</a:t>
            </a:r>
            <a:endParaRPr lang="da-DK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991693"/>
            <a:ext cx="7367891" cy="5211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59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7" y="1135946"/>
            <a:ext cx="3168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err="1" smtClean="0"/>
              <a:t>model.fit</a:t>
            </a:r>
            <a:r>
              <a:rPr lang="da-DK" sz="2400" b="1" dirty="0"/>
              <a:t>() </a:t>
            </a:r>
            <a:r>
              <a:rPr lang="da-DK" sz="2400" b="1" dirty="0" err="1" smtClean="0"/>
              <a:t>model.predict</a:t>
            </a:r>
            <a:r>
              <a:rPr lang="da-DK" sz="2400" b="1" dirty="0"/>
              <a:t>() </a:t>
            </a:r>
            <a:r>
              <a:rPr lang="da-DK" sz="2400" b="1" dirty="0" err="1"/>
              <a:t>model.fit_transform</a:t>
            </a:r>
            <a:r>
              <a:rPr lang="da-DK" sz="2400" b="1" dirty="0" smtClean="0"/>
              <a:t>()</a:t>
            </a:r>
          </a:p>
          <a:p>
            <a:pPr>
              <a:lnSpc>
                <a:spcPct val="100000"/>
              </a:lnSpc>
            </a:pPr>
            <a:r>
              <a:rPr lang="da-DK" sz="2400" b="1" dirty="0" err="1" smtClean="0"/>
              <a:t>model.transform</a:t>
            </a:r>
            <a:r>
              <a:rPr lang="da-DK" sz="2400" b="1" dirty="0"/>
              <a:t>()</a:t>
            </a:r>
            <a:endParaRPr lang="da-DK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76" y="1052736"/>
            <a:ext cx="7096883" cy="4271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1" y="4034733"/>
            <a:ext cx="4566064" cy="19568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METRICS (SCORES)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844824"/>
            <a:ext cx="5895975" cy="3943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64" y="1097106"/>
            <a:ext cx="3596115" cy="5129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921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METRICS (SCORES)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69661"/>
          <a:stretch/>
        </p:blipFill>
        <p:spPr>
          <a:xfrm>
            <a:off x="2494012" y="2204864"/>
            <a:ext cx="7432558" cy="2952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56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Health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09836" y="1135946"/>
            <a:ext cx="734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2400" b="1" dirty="0" smtClean="0"/>
              <a:t>METRICS (SCORES)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30339"/>
          <a:stretch/>
        </p:blipFill>
        <p:spPr>
          <a:xfrm>
            <a:off x="837828" y="1619232"/>
            <a:ext cx="5032439" cy="4589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079" y="1916832"/>
            <a:ext cx="5806834" cy="3258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223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8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  <p:tag name="TIMING" val="|1.5|3.6|5.8|4.8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Custom</PresentationFormat>
  <Paragraphs>92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AU Peto</vt:lpstr>
      <vt:lpstr>Georgia</vt:lpstr>
      <vt:lpstr>AU Passata</vt:lpstr>
      <vt:lpstr>Wingdings 3</vt:lpstr>
      <vt:lpstr>AU Passata Light</vt:lpstr>
      <vt:lpstr>Arial</vt:lpstr>
      <vt:lpstr>Calibri</vt:lpstr>
      <vt:lpstr>AU 16:9</vt:lpstr>
      <vt:lpstr>PowerPoint Presentation</vt:lpstr>
      <vt:lpstr>PowerPoint Presentation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MACHINE LEARNING for Health tech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2022-09-12T12:51:09Z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636663784804611867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2138</vt:lpwstr>
  </property>
  <property fmtid="{D5CDD505-2E9C-101B-9397-08002B2CF9AE}" pid="62" name="colorthemechange">
    <vt:lpwstr>True</vt:lpwstr>
  </property>
</Properties>
</file>